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2" r:id="rId3"/>
    <p:sldId id="278" r:id="rId4"/>
    <p:sldId id="296" r:id="rId5"/>
    <p:sldId id="297" r:id="rId6"/>
    <p:sldId id="298" r:id="rId7"/>
    <p:sldId id="282" r:id="rId8"/>
    <p:sldId id="285" r:id="rId9"/>
    <p:sldId id="257" r:id="rId10"/>
    <p:sldId id="258" r:id="rId11"/>
    <p:sldId id="287" r:id="rId12"/>
    <p:sldId id="280" r:id="rId13"/>
    <p:sldId id="281" r:id="rId14"/>
    <p:sldId id="283" r:id="rId15"/>
    <p:sldId id="284" r:id="rId16"/>
    <p:sldId id="264" r:id="rId17"/>
    <p:sldId id="289" r:id="rId18"/>
    <p:sldId id="290" r:id="rId19"/>
    <p:sldId id="288" r:id="rId20"/>
    <p:sldId id="291" r:id="rId21"/>
    <p:sldId id="292" r:id="rId22"/>
    <p:sldId id="269" r:id="rId23"/>
    <p:sldId id="293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3378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970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455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7465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3711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894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626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7619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160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145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739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70197-EB10-4F22-A0A3-FED55EBE0879}" type="datetimeFigureOut">
              <a:rPr lang="en-ZA" smtClean="0"/>
              <a:t>2023/07/11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6A68B-259D-4BFA-9572-23AD4196218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267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698" y="10167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Climate Change, Food systems and Remote Sensing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2284"/>
            <a:ext cx="10515600" cy="4351338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4000" dirty="0" smtClean="0"/>
              <a:t>Remote Sensing: Terms and Concepts</a:t>
            </a:r>
            <a:endParaRPr lang="en-US" sz="40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Facilitators</a:t>
            </a:r>
          </a:p>
          <a:p>
            <a:pPr marL="742950" indent="-742950">
              <a:buAutoNum type="arabicPeriod"/>
            </a:pPr>
            <a:r>
              <a:rPr lang="en-US" sz="3200" dirty="0" smtClean="0"/>
              <a:t>Dr. Trylee Nyasha Matongera (UKZN)</a:t>
            </a:r>
          </a:p>
          <a:p>
            <a:pPr marL="742950" indent="-742950">
              <a:buAutoNum type="arabicPeriod"/>
            </a:pPr>
            <a:r>
              <a:rPr lang="en-US" sz="3200" dirty="0" smtClean="0"/>
              <a:t>Dr. Mthembeni Mngadi (UKZN) </a:t>
            </a:r>
            <a:endParaRPr lang="en-Z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5" y="95858"/>
            <a:ext cx="2522912" cy="920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44" y="95858"/>
            <a:ext cx="1659772" cy="922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59" y="95858"/>
            <a:ext cx="2857500" cy="920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316" y="95858"/>
            <a:ext cx="2304703" cy="9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0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        </a:t>
            </a:r>
            <a:r>
              <a:rPr lang="en-ZA" b="1" dirty="0" smtClean="0"/>
              <a:t>Aerial Photograph 18</a:t>
            </a:r>
            <a:r>
              <a:rPr lang="en-ZA" b="1" baseline="30000" dirty="0" smtClean="0"/>
              <a:t>th</a:t>
            </a:r>
            <a:r>
              <a:rPr lang="en-ZA" b="1" dirty="0" smtClean="0"/>
              <a:t> Century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1858 - Gasper Felix </a:t>
            </a:r>
            <a:r>
              <a:rPr lang="en-US" dirty="0" err="1" smtClean="0"/>
              <a:t>Tournachon</a:t>
            </a:r>
            <a:r>
              <a:rPr lang="en-US" dirty="0" smtClean="0"/>
              <a:t> “</a:t>
            </a:r>
            <a:r>
              <a:rPr lang="en-US" dirty="0" err="1" smtClean="0"/>
              <a:t>Nadar</a:t>
            </a:r>
            <a:r>
              <a:rPr lang="en-US" dirty="0" smtClean="0"/>
              <a:t>" takes the first aerial photograph from a hot air balloon at an altitude of 1,200 feet over Paris.</a:t>
            </a:r>
          </a:p>
          <a:p>
            <a:r>
              <a:rPr lang="en-US" dirty="0" smtClean="0"/>
              <a:t>The photograph was taken using a large-format camera attached to the basket of the balloon.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34" y="3598640"/>
            <a:ext cx="3404579" cy="30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           </a:t>
            </a:r>
            <a:r>
              <a:rPr lang="en-ZA" dirty="0" smtClean="0"/>
              <a:t> </a:t>
            </a:r>
            <a:r>
              <a:rPr lang="en-ZA" b="1" dirty="0" smtClean="0"/>
              <a:t>Kites </a:t>
            </a:r>
            <a:r>
              <a:rPr lang="en-ZA" b="1" dirty="0" smtClean="0"/>
              <a:t>- 1880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KITES were used to obtain aerial Photographs from about 1882. The most famous Kite Photographer was the American G.R. Lawrence.</a:t>
            </a:r>
          </a:p>
          <a:p>
            <a:pPr algn="just"/>
            <a:r>
              <a:rPr lang="en-US" dirty="0"/>
              <a:t>I</a:t>
            </a:r>
            <a:r>
              <a:rPr lang="en-US" dirty="0" smtClean="0"/>
              <a:t>n 1906, George Lawrence took the Aerial Photographs of San Francisco Earthquake.</a:t>
            </a:r>
          </a:p>
          <a:p>
            <a:pPr algn="just"/>
            <a:r>
              <a:rPr lang="en-US" dirty="0" smtClean="0"/>
              <a:t>Atmospheric Research: Kites have played a role in atmospheric research, particularly in the late 19th and early 20th centuries.</a:t>
            </a:r>
          </a:p>
          <a:p>
            <a:pPr algn="just"/>
            <a:r>
              <a:rPr lang="en-US" dirty="0" smtClean="0"/>
              <a:t>Military applications: Kites were employed for military purposes, particularly during World War I and World War II. </a:t>
            </a:r>
          </a:p>
          <a:p>
            <a:pPr algn="just"/>
            <a:endParaRPr lang="en-US" dirty="0" smtClean="0"/>
          </a:p>
          <a:p>
            <a:pPr algn="just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8" y="225816"/>
            <a:ext cx="3000896" cy="15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/>
              <a:t>P</a:t>
            </a:r>
            <a:r>
              <a:rPr lang="en-ZA" b="1" dirty="0" smtClean="0"/>
              <a:t>igeon cameras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just"/>
            <a:r>
              <a:rPr lang="en-US" dirty="0" smtClean="0"/>
              <a:t>1903: Julius </a:t>
            </a:r>
            <a:r>
              <a:rPr lang="en-US" dirty="0" err="1" smtClean="0"/>
              <a:t>Neubronner</a:t>
            </a:r>
            <a:r>
              <a:rPr lang="en-US" dirty="0" smtClean="0"/>
              <a:t> invents the pigeon camera, a method of aerial photography using homing pigeons equipped with small cameras.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small camera was mounted on a lightweight harness that could be worn by the pigeon without hindering its flight.</a:t>
            </a:r>
          </a:p>
          <a:p>
            <a:pPr algn="just"/>
            <a:r>
              <a:rPr lang="en-US" dirty="0" smtClean="0"/>
              <a:t>Once the pigeons returned to their home base, the camera and the exposed plates or film rolls would be retrieved and the images developed.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10531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440" y="232946"/>
            <a:ext cx="4922520" cy="3247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3559783"/>
            <a:ext cx="4634432" cy="318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64" y="232946"/>
            <a:ext cx="3458094" cy="32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en-US" b="1" dirty="0" smtClean="0"/>
              <a:t>Rockets 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the year 1906, Albert Maul used a Rocket powered by compressed air to lift a camera and took an Aerial Photograph from a height of 2,600 </a:t>
            </a:r>
            <a:r>
              <a:rPr lang="en-US" dirty="0" err="1" smtClean="0"/>
              <a:t>ft</a:t>
            </a:r>
            <a:r>
              <a:rPr lang="en-US" dirty="0" smtClean="0"/>
              <a:t>;</a:t>
            </a:r>
          </a:p>
          <a:p>
            <a:pPr algn="just"/>
            <a:r>
              <a:rPr lang="en-US" dirty="0"/>
              <a:t>T</a:t>
            </a:r>
            <a:r>
              <a:rPr lang="en-US" dirty="0" smtClean="0"/>
              <a:t>he Camera was then ejected and parachuted back to the Earth.</a:t>
            </a:r>
          </a:p>
          <a:p>
            <a:pPr algn="just"/>
            <a:r>
              <a:rPr lang="en-US" dirty="0" smtClean="0"/>
              <a:t>The first significant use of rocket-powered cameras was during and after World War II when captured German V-2 rockets were repurposed by various nations for scientific research. 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535" y="365125"/>
            <a:ext cx="850063" cy="14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011" y="1659370"/>
            <a:ext cx="10515600" cy="3777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 smtClean="0"/>
              <a:t>             Medieval Age</a:t>
            </a:r>
          </a:p>
          <a:p>
            <a:pPr marL="0" indent="0">
              <a:buNone/>
            </a:pPr>
            <a:r>
              <a:rPr lang="en-US" sz="7200" dirty="0"/>
              <a:t> </a:t>
            </a:r>
            <a:r>
              <a:rPr lang="en-US" sz="7200" dirty="0" smtClean="0"/>
              <a:t>                   </a:t>
            </a:r>
            <a:r>
              <a:rPr lang="en-US" sz="4000" dirty="0" smtClean="0"/>
              <a:t>1908- 1945</a:t>
            </a:r>
          </a:p>
          <a:p>
            <a:pPr marL="0" indent="0">
              <a:buNone/>
            </a:pPr>
            <a:endParaRPr lang="en-ZA" sz="7200" dirty="0"/>
          </a:p>
        </p:txBody>
      </p:sp>
    </p:spTree>
    <p:extLst>
      <p:ext uri="{BB962C8B-B14F-4D97-AF65-F5344CB8AC3E}">
        <p14:creationId xmlns:p14="http://schemas.microsoft.com/office/powerpoint/2010/main" val="33665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                     </a:t>
            </a:r>
            <a:r>
              <a:rPr lang="en-ZA" b="1" dirty="0" smtClean="0"/>
              <a:t>Aircrafts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 In 1903, Wilbur Wright and Orville Wright(Wright Brothers) of Dayton, Ohio invented the first Flying Machine by building up a 12-hp engine.</a:t>
            </a:r>
          </a:p>
          <a:p>
            <a:pPr algn="just"/>
            <a:r>
              <a:rPr lang="en-US" dirty="0" smtClean="0"/>
              <a:t>The first time that an Airplane was used as a Platform to obtain Aerial Photography was in 1908, when motion picture photographer </a:t>
            </a:r>
            <a:r>
              <a:rPr lang="en-US" dirty="0" err="1" smtClean="0"/>
              <a:t>L.P.Bonvillian</a:t>
            </a:r>
            <a:r>
              <a:rPr lang="en-US" dirty="0" smtClean="0"/>
              <a:t> accompanied Wilbur Wright. A year later, the first motion picture was recorded in Italy by Wilbur Wright.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1750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Medieval age …continued 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Increased Spatial Coverage: Aircraft-based remote sensing allows for larger spatial coverage compared to ground-based methods.</a:t>
            </a:r>
          </a:p>
          <a:p>
            <a:pPr algn="just"/>
            <a:r>
              <a:rPr lang="en-US" dirty="0" smtClean="0"/>
              <a:t>Higher Spatial Resolution: Aircraft platforms provide the capability to capture imagery at high spatial resolutions.</a:t>
            </a:r>
          </a:p>
          <a:p>
            <a:pPr algn="just"/>
            <a:r>
              <a:rPr lang="en-US" dirty="0" smtClean="0"/>
              <a:t>Flexibility and Rapid Response: Aircraft-based remote sensing offers flexibility and rapid response capabilities.</a:t>
            </a:r>
          </a:p>
          <a:p>
            <a:pPr algn="just"/>
            <a:r>
              <a:rPr lang="en-US" dirty="0" smtClean="0"/>
              <a:t>Multi-Sensor Integration: Aircraft platforms provide the ability to integrate multiple sensors and instruments simultaneously.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0787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54" y="305492"/>
            <a:ext cx="5000279" cy="4477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3" y="2289399"/>
            <a:ext cx="6078580" cy="39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77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ZA" sz="6600" dirty="0">
                <a:solidFill>
                  <a:prstClr val="black"/>
                </a:solidFill>
              </a:rPr>
              <a:t>The Modern Age / </a:t>
            </a:r>
            <a:r>
              <a:rPr lang="en-ZA" sz="6600" dirty="0" smtClean="0">
                <a:solidFill>
                  <a:prstClr val="black"/>
                </a:solidFill>
              </a:rPr>
              <a:t>Space Age</a:t>
            </a:r>
          </a:p>
          <a:p>
            <a:pPr marL="0" indent="0">
              <a:buNone/>
            </a:pPr>
            <a:r>
              <a:rPr lang="en-ZA" sz="4000" dirty="0" smtClean="0"/>
              <a:t>                      1946 onwards</a:t>
            </a:r>
          </a:p>
          <a:p>
            <a:pPr marL="0" indent="0">
              <a:buNone/>
            </a:pPr>
            <a:endParaRPr lang="en-ZA" sz="6600" dirty="0"/>
          </a:p>
        </p:txBody>
      </p:sp>
    </p:spTree>
    <p:extLst>
      <p:ext uri="{BB962C8B-B14F-4D97-AF65-F5344CB8AC3E}">
        <p14:creationId xmlns:p14="http://schemas.microsoft.com/office/powerpoint/2010/main" val="35277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7060"/>
            <a:ext cx="10515600" cy="1325563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b="1" dirty="0" smtClean="0"/>
              <a:t>Understanding Remote Sensing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2"/>
            </a:solidFill>
            <a:prstDash val="dashDot"/>
          </a:ln>
        </p:spPr>
        <p:txBody>
          <a:bodyPr/>
          <a:lstStyle/>
          <a:p>
            <a:r>
              <a:rPr lang="en-US" dirty="0" smtClean="0"/>
              <a:t>Remote  - No contact between sensor and target!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Sensing  1) Sensor  -  There has to be a sensor – e.g. Camera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2) Energy  -Sun or Energy from the sensor</a:t>
            </a:r>
          </a:p>
          <a:p>
            <a:pPr marL="0" indent="0">
              <a:buNone/>
            </a:pPr>
            <a:r>
              <a:rPr lang="en-US" dirty="0" smtClean="0"/>
              <a:t>                  NB: Electromagnetic Radiation</a:t>
            </a:r>
          </a:p>
          <a:p>
            <a:r>
              <a:rPr lang="en-US" dirty="0" smtClean="0"/>
              <a:t>Line of sight  - Clear line of sight between target and the sensor </a:t>
            </a:r>
            <a:endParaRPr lang="en-ZA" dirty="0"/>
          </a:p>
        </p:txBody>
      </p:sp>
      <p:sp>
        <p:nvSpPr>
          <p:cNvPr id="4" name="AutoShape 2" descr="Losing control: is this the death of the TV remote? | Television | The  Guard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99" y="2216323"/>
            <a:ext cx="1280159" cy="9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7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             Space Remote Sensing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Space remote sensing began in earnest in the period 1946-50 when many cameras were carried on rockets and ballistic missiles. Remote sensing above the atmosphere originated early in the space age (both Russian and American programs).</a:t>
            </a:r>
          </a:p>
          <a:p>
            <a:r>
              <a:rPr lang="en-US" dirty="0" smtClean="0"/>
              <a:t>The Soviet Union surprised the world when they launched Sputnik , the world's first artificial satellite, on 4 October 1957. </a:t>
            </a:r>
          </a:p>
          <a:p>
            <a:r>
              <a:rPr lang="en-US" dirty="0" smtClean="0"/>
              <a:t>The early earth observation and experimental (weather satellite, the Television and Infrared Observation Satellite (TIROS), was launched on 1 April 1960 by the United States.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872" y="206533"/>
            <a:ext cx="2208448" cy="164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" y="162069"/>
            <a:ext cx="2794201" cy="15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5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51" y="365125"/>
            <a:ext cx="10863349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National Aeronautics and Space Administration    (NASA)</a:t>
            </a:r>
            <a:endParaRPr lang="en-ZA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 1967, the National Aeronautics and Space Administration (NASA) encouraged the US Department of the Interior, initiated the Earth Resource Technology Satellite(ERTS) program.</a:t>
            </a:r>
          </a:p>
          <a:p>
            <a:pPr algn="just"/>
            <a:r>
              <a:rPr lang="en-US" dirty="0" smtClean="0"/>
              <a:t>Landsat-1 was launched on 23 July 1972 carried the multi-spectral scanner (MSS), which imaged the earth from a 900-km altitude with green, red, and two infrared spectral bands at 80 m spatial resolution</a:t>
            </a:r>
          </a:p>
          <a:p>
            <a:pPr algn="just"/>
            <a:r>
              <a:rPr lang="en-US" dirty="0" smtClean="0"/>
              <a:t> It made Satellite Imagery available to the general public for the first </a:t>
            </a:r>
            <a:r>
              <a:rPr lang="en-US" dirty="0" smtClean="0"/>
              <a:t>time. 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846" y="186719"/>
            <a:ext cx="1681559" cy="15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</a:t>
            </a:r>
            <a:r>
              <a:rPr lang="en-US" b="1" dirty="0" smtClean="0"/>
              <a:t>SPOT Satellites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France entered the world of satellite remote sensing technology on 21 February </a:t>
            </a:r>
            <a:r>
              <a:rPr lang="en-US" dirty="0" smtClean="0"/>
              <a:t>1986 by </a:t>
            </a:r>
            <a:r>
              <a:rPr lang="en-US" dirty="0" smtClean="0"/>
              <a:t>launching SPOT-1 (</a:t>
            </a:r>
            <a:r>
              <a:rPr lang="en-US" dirty="0" err="1" smtClean="0"/>
              <a:t>Systeme</a:t>
            </a:r>
            <a:r>
              <a:rPr lang="en-US" dirty="0" smtClean="0"/>
              <a:t> </a:t>
            </a:r>
            <a:r>
              <a:rPr lang="en-US" dirty="0" err="1" smtClean="0"/>
              <a:t>Probatorie</a:t>
            </a:r>
            <a:r>
              <a:rPr lang="en-US" dirty="0" smtClean="0"/>
              <a:t> de la Observation de la Terre).</a:t>
            </a:r>
          </a:p>
          <a:p>
            <a:r>
              <a:rPr lang="en-US" dirty="0" smtClean="0"/>
              <a:t> India successfully operates several remote sensing satellites that gather data in different bands of electromagnetic spectrum, beginning with the launch of IRS1A in March 1988.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612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en-US" b="1" dirty="0" smtClean="0"/>
              <a:t>Commercial Satellites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Since the early 1960s, of the approximately 2,700 satellites (up to 2011) in the orbit-with many active (now operating), most are/were either military in origin, or flown as a general service by the United States, France, Russia, India, Japan, and other governments.</a:t>
            </a:r>
          </a:p>
          <a:p>
            <a:pPr algn="just"/>
            <a:r>
              <a:rPr lang="en-US" dirty="0" smtClean="0"/>
              <a:t>Remote sensing and meteorological satellites were or are mainly sponsored and controlled by government agencies. </a:t>
            </a:r>
            <a:r>
              <a:rPr lang="en-US" dirty="0" smtClean="0"/>
              <a:t>WHY. </a:t>
            </a:r>
            <a:endParaRPr lang="en-US" dirty="0" smtClean="0"/>
          </a:p>
          <a:p>
            <a:pPr algn="just"/>
            <a:r>
              <a:rPr lang="en-US" dirty="0" smtClean="0"/>
              <a:t>Space Imaging Inc. (now </a:t>
            </a:r>
            <a:r>
              <a:rPr lang="en-US" dirty="0" err="1" smtClean="0"/>
              <a:t>GeoEye</a:t>
            </a:r>
            <a:r>
              <a:rPr lang="en-US" dirty="0" smtClean="0"/>
              <a:t> Inc.) launched IKONOS on 27 April 1999 and it failed to achieve orbit. A second IKONOS satellite was launched on 24 September 1999; the first successful remote sensing satellite launched by a private organization.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4239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Unmanned Aerial Vehicles (Drones)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Small scale remote sensing applications – Precision agriculture. Fine scale remote sensing </a:t>
            </a:r>
          </a:p>
          <a:p>
            <a:pPr algn="just"/>
            <a:r>
              <a:rPr lang="en-US" dirty="0" smtClean="0"/>
              <a:t>Improved Maneuverability and Stability: UAVs have benefited from advances in flight control systems and stabilization technologies, allowing them to capture more stable and precise imagery.</a:t>
            </a:r>
          </a:p>
          <a:p>
            <a:pPr algn="just"/>
            <a:r>
              <a:rPr lang="en-US" dirty="0" smtClean="0"/>
              <a:t>Autonomous and Semi-Autonomous Capabilities: The development of autonomous and semi-autonomous flight systems has enabled UAVs to perform pre-programmed missions or follow waypoints, reducing the need for constant </a:t>
            </a:r>
            <a:r>
              <a:rPr lang="en-US" smtClean="0"/>
              <a:t>manual </a:t>
            </a:r>
            <a:r>
              <a:rPr lang="en-US" smtClean="0"/>
              <a:t>control. </a:t>
            </a:r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270" y="282633"/>
            <a:ext cx="3086713" cy="14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</a:t>
            </a:r>
            <a:r>
              <a:rPr lang="en-US" b="1" dirty="0" smtClean="0"/>
              <a:t>Discussion </a:t>
            </a:r>
            <a:r>
              <a:rPr lang="en-US" dirty="0" smtClean="0"/>
              <a:t> 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Which period recorded major breakthrough in the development of remote sensing technology. </a:t>
            </a:r>
          </a:p>
          <a:p>
            <a:pPr marL="514350" indent="-514350">
              <a:buAutoNum type="arabicPeriod"/>
            </a:pPr>
            <a:r>
              <a:rPr lang="en-US" dirty="0" smtClean="0"/>
              <a:t>With reference to specific examples describe the applications of remote sensing in your field.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2751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r>
              <a:rPr lang="en-US" b="1" dirty="0" smtClean="0"/>
              <a:t>Defining Remote Sensing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Remote Sensing (RS), also called Earth Observation (EO), is a science of obtaining/acquiring information about objects or areas at the Earth’s surface without being in direct contact with the object or area.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This is done by sensing and recording </a:t>
            </a:r>
            <a:r>
              <a:rPr lang="en-US" u="sng" dirty="0" smtClean="0"/>
              <a:t>reflected</a:t>
            </a:r>
            <a:r>
              <a:rPr lang="en-US" dirty="0" smtClean="0"/>
              <a:t> or </a:t>
            </a:r>
            <a:r>
              <a:rPr lang="en-US" u="sng" dirty="0" smtClean="0"/>
              <a:t>emitted</a:t>
            </a:r>
            <a:r>
              <a:rPr lang="en-US" dirty="0" smtClean="0"/>
              <a:t> energy and processing, analyzing, and applying that information."</a:t>
            </a:r>
          </a:p>
          <a:p>
            <a:pPr algn="just"/>
            <a:endParaRPr lang="en-US" dirty="0" smtClean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6264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Applications of Remote Sensing in: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b="1" dirty="0" smtClean="0"/>
              <a:t>Climate Change </a:t>
            </a:r>
          </a:p>
          <a:p>
            <a:pPr marL="0" indent="0" algn="just">
              <a:buNone/>
            </a:pPr>
            <a:r>
              <a:rPr lang="en-ZA" b="1" dirty="0">
                <a:solidFill>
                  <a:srgbClr val="FF0000"/>
                </a:solidFill>
              </a:rPr>
              <a:t>Temperature </a:t>
            </a:r>
            <a:r>
              <a:rPr lang="en-ZA" b="1" dirty="0" smtClean="0">
                <a:solidFill>
                  <a:srgbClr val="FF0000"/>
                </a:solidFill>
              </a:rPr>
              <a:t>Monitoring</a:t>
            </a:r>
            <a:r>
              <a:rPr lang="en-ZA" dirty="0" smtClean="0"/>
              <a:t>: </a:t>
            </a:r>
            <a:r>
              <a:rPr lang="en-US" dirty="0"/>
              <a:t>Remote sensing helps monitor surface temperature changes, providing valuable data for studying regional and global temperature </a:t>
            </a:r>
            <a:r>
              <a:rPr lang="en-US" dirty="0" smtClean="0"/>
              <a:t>patterns.</a:t>
            </a:r>
          </a:p>
          <a:p>
            <a:pPr marL="0" indent="0" algn="just">
              <a:buNone/>
            </a:pPr>
            <a:r>
              <a:rPr lang="en-ZA" b="1" dirty="0">
                <a:solidFill>
                  <a:srgbClr val="FF0000"/>
                </a:solidFill>
              </a:rPr>
              <a:t>Precipitation </a:t>
            </a:r>
            <a:r>
              <a:rPr lang="en-ZA" b="1" dirty="0" smtClean="0">
                <a:solidFill>
                  <a:srgbClr val="FF0000"/>
                </a:solidFill>
              </a:rPr>
              <a:t>Monitoring</a:t>
            </a:r>
            <a:r>
              <a:rPr lang="en-ZA" dirty="0" smtClean="0"/>
              <a:t>: </a:t>
            </a:r>
            <a:r>
              <a:rPr lang="en-US" dirty="0"/>
              <a:t>Remote sensing plays a crucial role in monitoring precipitation patterns and variations across the Earth's </a:t>
            </a:r>
            <a:r>
              <a:rPr lang="en-US" dirty="0" smtClean="0"/>
              <a:t>surface.</a:t>
            </a:r>
          </a:p>
          <a:p>
            <a:pPr marL="0" indent="0" algn="just">
              <a:buNone/>
            </a:pPr>
            <a:r>
              <a:rPr lang="en-ZA" b="1" dirty="0">
                <a:solidFill>
                  <a:srgbClr val="FF0000"/>
                </a:solidFill>
              </a:rPr>
              <a:t>Vegetation Dynamics and </a:t>
            </a:r>
            <a:r>
              <a:rPr lang="en-ZA" b="1" dirty="0" smtClean="0">
                <a:solidFill>
                  <a:srgbClr val="FF0000"/>
                </a:solidFill>
              </a:rPr>
              <a:t>Phenology: </a:t>
            </a:r>
            <a:r>
              <a:rPr lang="en-US" dirty="0"/>
              <a:t>Remote sensing data helps monitor vegetation dynamics, including vegetation growth, phenological shifts, and changes in vegetation cover.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655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Applications </a:t>
            </a:r>
            <a:r>
              <a:rPr lang="en-US" b="1" dirty="0"/>
              <a:t>of Remote Sensing in: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237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2. Global Health </a:t>
            </a:r>
          </a:p>
          <a:p>
            <a:pPr marL="0" indent="0" algn="just">
              <a:buNone/>
            </a:pPr>
            <a:r>
              <a:rPr lang="en-US" b="1" dirty="0" smtClean="0">
                <a:solidFill>
                  <a:srgbClr val="FF0000"/>
                </a:solidFill>
              </a:rPr>
              <a:t>Food security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/>
              <a:t>Satellite imagery and aerial photography provide timely and frequent updates on crop conditions, allowing for early detection of stress factors (e.g., drought, pests, diseases) that can affect crop yield</a:t>
            </a:r>
            <a:r>
              <a:rPr lang="en-US" dirty="0" smtClean="0"/>
              <a:t>. #Precision </a:t>
            </a:r>
            <a:r>
              <a:rPr lang="en-US" dirty="0" smtClean="0"/>
              <a:t>Agriculture.  </a:t>
            </a:r>
            <a:endParaRPr lang="en-US" dirty="0" smtClean="0"/>
          </a:p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</a:rPr>
              <a:t>Disease Mapping and Surveillance: </a:t>
            </a:r>
            <a:r>
              <a:rPr lang="en-US" dirty="0"/>
              <a:t>Remote sensing data can be used to map and monitor the spatial distribution of vector-borne diseases, such as malaria, dengue fever, and Lyme disease.</a:t>
            </a:r>
            <a:endParaRPr lang="en-US" dirty="0" smtClean="0"/>
          </a:p>
          <a:p>
            <a:pPr marL="0" indent="0" algn="just">
              <a:buNone/>
            </a:pPr>
            <a:r>
              <a:rPr lang="en-ZA" b="1" dirty="0">
                <a:solidFill>
                  <a:srgbClr val="FF0000"/>
                </a:solidFill>
              </a:rPr>
              <a:t>Disaster Management and Response</a:t>
            </a:r>
            <a:r>
              <a:rPr lang="en-ZA" b="1" dirty="0" smtClean="0">
                <a:solidFill>
                  <a:srgbClr val="FF0000"/>
                </a:solidFill>
              </a:rPr>
              <a:t>: </a:t>
            </a:r>
            <a:r>
              <a:rPr lang="en-US" dirty="0"/>
              <a:t>Satellite imagery enables rapid assessment of affected areas, identification of damaged infrastructure, and estimation of population displacement.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5237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62" y="249383"/>
            <a:ext cx="9858893" cy="602066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89462" y="249383"/>
            <a:ext cx="9858893" cy="1325563"/>
          </a:xfrm>
        </p:spPr>
        <p:txBody>
          <a:bodyPr/>
          <a:lstStyle/>
          <a:p>
            <a:r>
              <a:rPr lang="en-US" b="1" dirty="0" smtClean="0"/>
              <a:t>                     </a:t>
            </a:r>
            <a:r>
              <a:rPr lang="en-US" b="1" dirty="0" smtClean="0">
                <a:solidFill>
                  <a:srgbClr val="FF0000"/>
                </a:solidFill>
              </a:rPr>
              <a:t>Crop Variability </a:t>
            </a:r>
            <a:endParaRPr lang="en-ZA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2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        The History of Remote Sensing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History of Remote Sensing can be broadly classified under 3 periods:</a:t>
            </a:r>
          </a:p>
          <a:p>
            <a:pPr marL="0" indent="0">
              <a:buNone/>
            </a:pPr>
            <a:endParaRPr lang="en-ZA" dirty="0" smtClean="0"/>
          </a:p>
          <a:p>
            <a:r>
              <a:rPr lang="en-ZA" dirty="0" smtClean="0"/>
              <a:t>The Early Age : 1839-1907</a:t>
            </a:r>
          </a:p>
          <a:p>
            <a:r>
              <a:rPr lang="en-ZA" dirty="0" smtClean="0"/>
              <a:t>The Medieval Age : 1908- 1945</a:t>
            </a:r>
          </a:p>
          <a:p>
            <a:r>
              <a:rPr lang="en-ZA" dirty="0" smtClean="0"/>
              <a:t>The Modern Age / Space Age : 1946 onwards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68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38" y="2019357"/>
            <a:ext cx="10515600" cy="1325563"/>
          </a:xfrm>
        </p:spPr>
        <p:txBody>
          <a:bodyPr/>
          <a:lstStyle/>
          <a:p>
            <a:r>
              <a:rPr lang="en-ZA" dirty="0" smtClean="0"/>
              <a:t>          </a:t>
            </a:r>
            <a:r>
              <a:rPr lang="en-ZA" b="1" dirty="0" smtClean="0"/>
              <a:t>The Early Age : 1839-1907</a:t>
            </a:r>
            <a:r>
              <a:rPr lang="en-ZA" dirty="0" smtClean="0"/>
              <a:t/>
            </a:r>
            <a:br>
              <a:rPr lang="en-ZA" dirty="0" smtClean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4539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693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Invention of photography </a:t>
            </a:r>
            <a:endParaRPr lang="en-Z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556" y="1493116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history of remote sensing began with the invention of photography. The term photography is derived from two Greek words</a:t>
            </a:r>
            <a:b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meaning light (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phos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and writing (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graphien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</a:t>
            </a:r>
          </a:p>
          <a:p>
            <a:pPr algn="just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b="0" i="0" dirty="0" smtClean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/>
            <a:endParaRPr lang="en-US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1827 - Niepce takes first picture of nature from a window view of the French countryside using a camera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obscura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an emulsion using bitumen of Judea, a resinous substance, and oil of lavender (it took 8 hours in bright sunlight to produce the image)</a:t>
            </a:r>
          </a:p>
          <a:p>
            <a:pPr algn="just"/>
            <a:endParaRPr lang="en-US" b="0" i="0" dirty="0" smtClean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</a:p>
          <a:p>
            <a:pPr marL="0" indent="0" algn="just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algn="just">
              <a:buNone/>
            </a:pPr>
            <a:endParaRPr lang="en-US" b="0" i="0" dirty="0" smtClean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87" y="2205113"/>
            <a:ext cx="2776451" cy="16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0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1313</Words>
  <Application>Microsoft Office PowerPoint</Application>
  <PresentationFormat>Widescreen</PresentationFormat>
  <Paragraphs>96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Climate Change, Food systems and Remote Sensing</vt:lpstr>
      <vt:lpstr>         Understanding Remote Sensing </vt:lpstr>
      <vt:lpstr>          Defining Remote Sensing </vt:lpstr>
      <vt:lpstr>     Applications of Remote Sensing in: </vt:lpstr>
      <vt:lpstr>        Applications of Remote Sensing in: </vt:lpstr>
      <vt:lpstr>                     Crop Variability </vt:lpstr>
      <vt:lpstr>          The History of Remote Sensing </vt:lpstr>
      <vt:lpstr>          The Early Age : 1839-1907 </vt:lpstr>
      <vt:lpstr>Invention of photography </vt:lpstr>
      <vt:lpstr>        Aerial Photograph 18th Century </vt:lpstr>
      <vt:lpstr>            Kites - 1880</vt:lpstr>
      <vt:lpstr>Pigeon cameras</vt:lpstr>
      <vt:lpstr>PowerPoint Presentation</vt:lpstr>
      <vt:lpstr>               Rockets </vt:lpstr>
      <vt:lpstr>PowerPoint Presentation</vt:lpstr>
      <vt:lpstr>                     Aircrafts </vt:lpstr>
      <vt:lpstr>           Medieval age …continued </vt:lpstr>
      <vt:lpstr>PowerPoint Presentation</vt:lpstr>
      <vt:lpstr>PowerPoint Presentation</vt:lpstr>
      <vt:lpstr>                       Space Remote Sensing </vt:lpstr>
      <vt:lpstr>National Aeronautics and Space Administration    (NASA)</vt:lpstr>
      <vt:lpstr>                SPOT Satellites </vt:lpstr>
      <vt:lpstr>               Commercial Satellites </vt:lpstr>
      <vt:lpstr>Unmanned Aerial Vehicles (Drones)</vt:lpstr>
      <vt:lpstr>                     Discussion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Trylee Nyasha Matongera</dc:creator>
  <cp:lastModifiedBy>SAEESResearchPC1</cp:lastModifiedBy>
  <cp:revision>94</cp:revision>
  <dcterms:created xsi:type="dcterms:W3CDTF">2023-07-04T11:39:07Z</dcterms:created>
  <dcterms:modified xsi:type="dcterms:W3CDTF">2023-07-11T04:43:41Z</dcterms:modified>
</cp:coreProperties>
</file>